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19" r:id="rId7"/>
    <p:sldId id="318" r:id="rId8"/>
    <p:sldId id="292" r:id="rId9"/>
    <p:sldId id="274" r:id="rId10"/>
    <p:sldId id="275" r:id="rId11"/>
    <p:sldId id="309" r:id="rId12"/>
    <p:sldId id="276" r:id="rId13"/>
    <p:sldId id="307" r:id="rId14"/>
    <p:sldId id="310" r:id="rId15"/>
    <p:sldId id="312" r:id="rId16"/>
    <p:sldId id="311" r:id="rId17"/>
    <p:sldId id="270" r:id="rId18"/>
    <p:sldId id="271" r:id="rId19"/>
    <p:sldId id="272"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5</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6" name="文本框 15"/>
          <p:cNvSpPr txBox="1"/>
          <p:nvPr/>
        </p:nvSpPr>
        <p:spPr>
          <a:xfrm>
            <a:off x="1718945" y="364236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5</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“Keyboard”</a:t>
            </a:r>
            <a:endParaRPr lang="en-US" altLang="zh-CN" sz="32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262880" y="2670810"/>
            <a:ext cx="4330700" cy="1198880"/>
          </a:xfrm>
          <a:prstGeom prst="rect">
            <a:avLst/>
          </a:prstGeom>
          <a:noFill/>
        </p:spPr>
        <p:txBody>
          <a:bodyPr wrap="square" rtlCol="0">
            <a:spAutoFit/>
          </a:bodyPr>
          <a:p>
            <a:pPr algn="l"/>
            <a:r>
              <a:rPr lang="en-US" dirty="0">
                <a:solidFill>
                  <a:schemeClr val="accent5">
                    <a:lumMod val="75000"/>
                  </a:schemeClr>
                </a:solidFill>
              </a:rPr>
              <a:t>          </a:t>
            </a:r>
            <a:r>
              <a:rPr dirty="0">
                <a:solidFill>
                  <a:schemeClr val="accent5">
                    <a:lumMod val="75000"/>
                  </a:schemeClr>
                </a:solidFill>
              </a:rPr>
              <a:t>Attention! This time, unlike before, there is an "else" here. This means that when all the "else if" of the current face are not executed, the block in "else" is executed.</a:t>
            </a:r>
            <a:endParaRPr dirty="0">
              <a:solidFill>
                <a:schemeClr val="accent5">
                  <a:lumMod val="75000"/>
                </a:schemeClr>
              </a:solidFill>
            </a:endParaRPr>
          </a:p>
        </p:txBody>
      </p:sp>
      <p:pic>
        <p:nvPicPr>
          <p:cNvPr id="11" name="图片 10"/>
          <p:cNvPicPr>
            <a:picLocks noChangeAspect="1"/>
          </p:cNvPicPr>
          <p:nvPr/>
        </p:nvPicPr>
        <p:blipFill>
          <a:blip r:embed="rId3"/>
          <a:stretch>
            <a:fillRect/>
          </a:stretch>
        </p:blipFill>
        <p:spPr>
          <a:xfrm>
            <a:off x="2073275" y="1612900"/>
            <a:ext cx="2416175" cy="363283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228080" y="2168525"/>
            <a:ext cx="4229735" cy="230695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rocker block, you can choose to return the value "Nostate, Up, Dwon, Left, Right, Press". This block can be used in conjunction with the last "if then" block.</a:t>
            </a:r>
            <a:endParaRPr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510665" y="1614170"/>
            <a:ext cx="4427220" cy="356362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0" name="文本框 9"/>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panose="020B0502040204020203" charset="-122"/>
              <a:cs typeface="+mn-lt"/>
            </a:endParaRPr>
          </a:p>
        </p:txBody>
      </p:sp>
      <p:pic>
        <p:nvPicPr>
          <p:cNvPr id="9" name="图片 8"/>
          <p:cNvPicPr>
            <a:picLocks noChangeAspect="1"/>
          </p:cNvPicPr>
          <p:nvPr/>
        </p:nvPicPr>
        <p:blipFill>
          <a:blip r:embed="rId3"/>
          <a:stretch>
            <a:fillRect/>
          </a:stretch>
        </p:blipFill>
        <p:spPr>
          <a:xfrm>
            <a:off x="1507490" y="1614170"/>
            <a:ext cx="4120515" cy="368363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1" name="文本框 10"/>
          <p:cNvSpPr txBox="1"/>
          <p:nvPr/>
        </p:nvSpPr>
        <p:spPr>
          <a:xfrm>
            <a:off x="6582410" y="2571115"/>
            <a:ext cx="4229735" cy="1568450"/>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	Plays tone through pin “P0”.</a:t>
            </a:r>
            <a:r>
              <a:rPr lang="zh-CN" altLang="en-US" sz="2400" dirty="0">
                <a:solidFill>
                  <a:schemeClr val="accent5">
                    <a:lumMod val="75000"/>
                  </a:schemeClr>
                </a:solidFill>
                <a:ea typeface="微软雅黑 Light" panose="020B0502040204020203" charset="-122"/>
                <a:cs typeface="+mn-lt"/>
              </a:rPr>
              <a:t>In the handle, “P0” is connected to the buzzer, and the buzzer plays the ringtone.</a:t>
            </a:r>
            <a:endParaRPr lang="zh-CN" altLang="en-US" sz="2400" dirty="0">
              <a:solidFill>
                <a:schemeClr val="accent5">
                  <a:lumMod val="75000"/>
                </a:schemeClr>
              </a:solidFill>
              <a:ea typeface="微软雅黑 Light" panose="020B0502040204020203" charset="-122"/>
              <a:cs typeface="+mn-lt"/>
            </a:endParaRPr>
          </a:p>
        </p:txBody>
      </p:sp>
      <p:pic>
        <p:nvPicPr>
          <p:cNvPr id="8" name="图片 7"/>
          <p:cNvPicPr>
            <a:picLocks noChangeAspect="1"/>
          </p:cNvPicPr>
          <p:nvPr/>
        </p:nvPicPr>
        <p:blipFill>
          <a:blip r:embed="rId3"/>
          <a:stretch>
            <a:fillRect/>
          </a:stretch>
        </p:blipFill>
        <p:spPr>
          <a:xfrm>
            <a:off x="1609090" y="1614170"/>
            <a:ext cx="4799330" cy="363474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650230" y="2378075"/>
            <a:ext cx="4848225" cy="1568450"/>
          </a:xfrm>
          <a:prstGeom prst="rect">
            <a:avLst/>
          </a:prstGeom>
          <a:noFill/>
        </p:spPr>
        <p:txBody>
          <a:bodyPr wrap="square" rtlCol="0">
            <a:spAutoFit/>
          </a:bodyPr>
          <a:p>
            <a:pPr algn="l"/>
            <a:r>
              <a:rPr lang="en-US" altLang="zh-CN" sz="2400" dirty="0">
                <a:solidFill>
                  <a:schemeClr val="accent5">
                    <a:lumMod val="75000"/>
                  </a:schemeClr>
                </a:solidFill>
                <a:ea typeface="宋体" panose="02010600030101010101" pitchFamily="2" charset="-122"/>
                <a:cs typeface="+mn-lt"/>
              </a:rPr>
              <a:t>        Draws an image on LED screen. </a:t>
            </a:r>
            <a:r>
              <a:rPr sz="2400" dirty="0">
                <a:solidFill>
                  <a:schemeClr val="accent5">
                    <a:lumMod val="75000"/>
                  </a:schemeClr>
                </a:solidFill>
                <a:ea typeface="宋体" panose="02010600030101010101" pitchFamily="2" charset="-122"/>
                <a:cs typeface="+mn-lt"/>
              </a:rPr>
              <a:t>Click on the small square above, the small square will turn red, and finally it will show up on the screen.</a:t>
            </a:r>
            <a:endParaRPr lang="zh-CN" sz="2400" dirty="0">
              <a:solidFill>
                <a:schemeClr val="accent5">
                  <a:lumMod val="75000"/>
                </a:schemeClr>
              </a:solidFill>
              <a:ea typeface="宋体" panose="02010600030101010101" pitchFamily="2" charset="-122"/>
              <a:cs typeface="+mn-lt"/>
            </a:endParaRPr>
          </a:p>
        </p:txBody>
      </p:sp>
      <p:pic>
        <p:nvPicPr>
          <p:cNvPr id="19" name="图片 18"/>
          <p:cNvPicPr>
            <a:picLocks noChangeAspect="1"/>
          </p:cNvPicPr>
          <p:nvPr/>
        </p:nvPicPr>
        <p:blipFill>
          <a:blip r:embed="rId3"/>
          <a:stretch>
            <a:fillRect/>
          </a:stretch>
        </p:blipFill>
        <p:spPr>
          <a:xfrm>
            <a:off x="1540510" y="1614170"/>
            <a:ext cx="3860165" cy="362966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1" name="文本框 10"/>
          <p:cNvSpPr txBox="1"/>
          <p:nvPr/>
        </p:nvSpPr>
        <p:spPr>
          <a:xfrm>
            <a:off x="6243320" y="2859405"/>
            <a:ext cx="4229735" cy="829945"/>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 	Rests(plays nothing)for a specified time through pin “P0”.</a:t>
            </a:r>
            <a:endParaRPr lang="zh-CN" altLang="en-US" sz="2400" dirty="0">
              <a:solidFill>
                <a:schemeClr val="accent5">
                  <a:lumMod val="75000"/>
                </a:schemeClr>
              </a:solidFill>
              <a:ea typeface="微软雅黑 Light" panose="020B0502040204020203" charset="-122"/>
              <a:cs typeface="+mn-lt"/>
            </a:endParaRPr>
          </a:p>
        </p:txBody>
      </p:sp>
      <p:pic>
        <p:nvPicPr>
          <p:cNvPr id="8" name="图片 7"/>
          <p:cNvPicPr>
            <a:picLocks noChangeAspect="1"/>
          </p:cNvPicPr>
          <p:nvPr/>
        </p:nvPicPr>
        <p:blipFill>
          <a:blip r:embed="rId3"/>
          <a:stretch>
            <a:fillRect/>
          </a:stretch>
        </p:blipFill>
        <p:spPr>
          <a:xfrm>
            <a:off x="1725930" y="1614170"/>
            <a:ext cx="4328160" cy="360045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9" name="燕尾形箭头 18"/>
          <p:cNvSpPr/>
          <p:nvPr/>
        </p:nvSpPr>
        <p:spPr>
          <a:xfrm>
            <a:off x="3257550" y="4058285"/>
            <a:ext cx="979170" cy="334010"/>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tretch>
            <a:fillRect/>
          </a:stretch>
        </p:blipFill>
        <p:spPr>
          <a:xfrm>
            <a:off x="1320165" y="1789430"/>
            <a:ext cx="2012950" cy="3752215"/>
          </a:xfrm>
          <a:prstGeom prst="rect">
            <a:avLst/>
          </a:prstGeom>
        </p:spPr>
      </p:pic>
      <p:pic>
        <p:nvPicPr>
          <p:cNvPr id="11" name="图片 10"/>
          <p:cNvPicPr>
            <a:picLocks noChangeAspect="1"/>
          </p:cNvPicPr>
          <p:nvPr/>
        </p:nvPicPr>
        <p:blipFill>
          <a:blip r:embed="rId4"/>
          <a:stretch>
            <a:fillRect/>
          </a:stretch>
        </p:blipFill>
        <p:spPr>
          <a:xfrm>
            <a:off x="4236720" y="1756410"/>
            <a:ext cx="2075180" cy="3818255"/>
          </a:xfrm>
          <a:prstGeom prst="rect">
            <a:avLst/>
          </a:prstGeom>
        </p:spPr>
      </p:pic>
      <p:sp>
        <p:nvSpPr>
          <p:cNvPr id="12" name="文本框 11"/>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6" name="文本框 5"/>
          <p:cNvSpPr txBox="1"/>
          <p:nvPr/>
        </p:nvSpPr>
        <p:spPr>
          <a:xfrm>
            <a:off x="2286635" y="1911350"/>
            <a:ext cx="7618095" cy="415417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800" dirty="0">
              <a:solidFill>
                <a:srgbClr val="FF0000"/>
              </a:solidFill>
              <a:latin typeface="方正少儿_GBK" panose="02000000000000000000" charset="-122"/>
              <a:ea typeface="方正少儿_GBK" panose="02000000000000000000" charset="-122"/>
              <a:sym typeface="+mn-ea"/>
            </a:endParaRPr>
          </a:p>
          <a:p>
            <a:pPr algn="l"/>
            <a:r>
              <a:rPr lang="zh-CN" sz="2800" dirty="0">
                <a:solidFill>
                  <a:srgbClr val="FF0000"/>
                </a:solidFill>
                <a:ea typeface="宋体" panose="02010600030101010101" pitchFamily="2" charset="-122"/>
                <a:cs typeface="+mn-lt"/>
                <a:sym typeface="+mn-ea"/>
              </a:rPr>
              <a:t>Choose a song you like, play it according to its notation and then program it out.</a:t>
            </a:r>
            <a:endParaRPr sz="28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966595" y="3423285"/>
            <a:ext cx="7660005" cy="193802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When the program is downloaded, move the </a:t>
            </a:r>
            <a:r>
              <a:rPr lang="en-US" sz="2400">
                <a:solidFill>
                  <a:schemeClr val="accent1"/>
                </a:solidFill>
                <a:effectLst>
                  <a:outerShdw blurRad="38100" dist="25400" dir="5400000" algn="ctr" rotWithShape="0">
                    <a:srgbClr val="6E747A">
                      <a:alpha val="43000"/>
                    </a:srgbClr>
                  </a:outerShdw>
                </a:effectLst>
              </a:rPr>
              <a:t>r</a:t>
            </a:r>
            <a:r>
              <a:rPr sz="2400">
                <a:solidFill>
                  <a:schemeClr val="accent1"/>
                </a:solidFill>
                <a:effectLst>
                  <a:outerShdw blurRad="38100" dist="25400" dir="5400000" algn="ctr" rotWithShape="0">
                    <a:srgbClr val="6E747A">
                      <a:alpha val="43000"/>
                    </a:srgbClr>
                  </a:outerShdw>
                </a:effectLst>
              </a:rPr>
              <a:t>ocker on the left side of the handle, or press the button on the right side of the </a:t>
            </a:r>
            <a:r>
              <a:rPr lang="en-US" sz="2400">
                <a:solidFill>
                  <a:schemeClr val="accent1"/>
                </a:solidFill>
                <a:effectLst>
                  <a:outerShdw blurRad="38100" dist="25400" dir="5400000" algn="ctr" rotWithShape="0">
                    <a:srgbClr val="6E747A">
                      <a:alpha val="43000"/>
                    </a:srgbClr>
                  </a:outerShdw>
                </a:effectLst>
              </a:rPr>
              <a:t>r</a:t>
            </a:r>
            <a:r>
              <a:rPr sz="2400">
                <a:solidFill>
                  <a:schemeClr val="accent1"/>
                </a:solidFill>
                <a:effectLst>
                  <a:outerShdw blurRad="38100" dist="25400" dir="5400000" algn="ctr" rotWithShape="0">
                    <a:srgbClr val="6E747A">
                      <a:alpha val="43000"/>
                    </a:srgbClr>
                  </a:outerShdw>
                </a:effectLst>
              </a:rPr>
              <a:t>ocker. The buzzer will emit different scales and the corresponding notes will be displayed on the screen. Let's try the fun keyboard!</a:t>
            </a:r>
            <a:endParaRPr sz="2400">
              <a:solidFill>
                <a:schemeClr val="accent1"/>
              </a:solidFill>
              <a:effectLst>
                <a:outerShdw blurRad="38100" dist="25400" dir="5400000" algn="ctr" rotWithShape="0">
                  <a:srgbClr val="6E747A">
                    <a:alpha val="43000"/>
                  </a:srgbClr>
                </a:outerShdw>
              </a:effectLst>
            </a:endParaRPr>
          </a:p>
        </p:txBody>
      </p:sp>
      <p:pic>
        <p:nvPicPr>
          <p:cNvPr id="12" name="图片 11" descr="IMG_20180908_100138"/>
          <p:cNvPicPr>
            <a:picLocks noChangeAspect="1"/>
          </p:cNvPicPr>
          <p:nvPr/>
        </p:nvPicPr>
        <p:blipFill>
          <a:blip r:embed="rId3"/>
          <a:stretch>
            <a:fillRect/>
          </a:stretch>
        </p:blipFill>
        <p:spPr>
          <a:xfrm rot="16200000">
            <a:off x="2275840" y="1579880"/>
            <a:ext cx="1381760" cy="1842135"/>
          </a:xfrm>
          <a:prstGeom prst="rect">
            <a:avLst/>
          </a:prstGeom>
        </p:spPr>
      </p:pic>
      <p:pic>
        <p:nvPicPr>
          <p:cNvPr id="13" name="图片 12" descr="IMG_20180908_100143"/>
          <p:cNvPicPr>
            <a:picLocks noChangeAspect="1"/>
          </p:cNvPicPr>
          <p:nvPr/>
        </p:nvPicPr>
        <p:blipFill>
          <a:blip r:embed="rId4"/>
          <a:stretch>
            <a:fillRect/>
          </a:stretch>
        </p:blipFill>
        <p:spPr>
          <a:xfrm rot="16200000">
            <a:off x="4115435" y="1579880"/>
            <a:ext cx="1381760" cy="1842135"/>
          </a:xfrm>
          <a:prstGeom prst="rect">
            <a:avLst/>
          </a:prstGeom>
        </p:spPr>
      </p:pic>
      <p:pic>
        <p:nvPicPr>
          <p:cNvPr id="14" name="图片 13" descr="IMG_20180908_100154"/>
          <p:cNvPicPr>
            <a:picLocks noChangeAspect="1"/>
          </p:cNvPicPr>
          <p:nvPr/>
        </p:nvPicPr>
        <p:blipFill>
          <a:blip r:embed="rId5"/>
          <a:stretch>
            <a:fillRect/>
          </a:stretch>
        </p:blipFill>
        <p:spPr>
          <a:xfrm rot="16200000">
            <a:off x="5957570" y="1579880"/>
            <a:ext cx="1381760" cy="1842135"/>
          </a:xfrm>
          <a:prstGeom prst="rect">
            <a:avLst/>
          </a:prstGeom>
        </p:spPr>
      </p:pic>
      <p:pic>
        <p:nvPicPr>
          <p:cNvPr id="15" name="图片 14" descr="IMG_20180908_100204"/>
          <p:cNvPicPr>
            <a:picLocks noChangeAspect="1"/>
          </p:cNvPicPr>
          <p:nvPr/>
        </p:nvPicPr>
        <p:blipFill>
          <a:blip r:embed="rId6"/>
          <a:stretch>
            <a:fillRect/>
          </a:stretch>
        </p:blipFill>
        <p:spPr>
          <a:xfrm rot="16200000">
            <a:off x="7799705" y="1579880"/>
            <a:ext cx="1381760" cy="1842135"/>
          </a:xfrm>
          <a:prstGeom prst="rect">
            <a:avLst/>
          </a:prstGeom>
        </p:spPr>
      </p:pic>
      <p:sp>
        <p:nvSpPr>
          <p:cNvPr id="8" name="标题 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3290570"/>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sz="3200" baseline="-25000" dirty="0">
                <a:ea typeface="宋体" panose="02010600030101010101" pitchFamily="2" charset="-122"/>
                <a:sym typeface="+mn-ea"/>
              </a:rPr>
              <a:t>Note: If you already have a GHBit package, you don't need to add it repeatedly.</a:t>
            </a:r>
            <a:endParaRPr lang="en-US" sz="3200" baseline="-25000" dirty="0">
              <a:ea typeface="宋体" panose="02010600030101010101" pitchFamily="2" charset="-122"/>
            </a:endParaRPr>
          </a:p>
          <a:p>
            <a:endParaRPr lang="en-US" sz="3200" baseline="-25000" dirty="0">
              <a:ea typeface="宋体" panose="02010600030101010101" pitchFamily="2" charset="-122"/>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7" name="图片 26"/>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30" name="任意多边形 2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a:off x="317514" y="5177568"/>
            <a:ext cx="724486" cy="458769"/>
            <a:chOff x="560275" y="3433438"/>
            <a:chExt cx="1198188" cy="758734"/>
          </a:xfrm>
        </p:grpSpPr>
        <p:sp>
          <p:nvSpPr>
            <p:cNvPr id="3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文本框 3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8" name="文本框 37"/>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39" name="文本框 38"/>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40" name="图片 39"/>
          <p:cNvPicPr>
            <a:picLocks noChangeAspect="1"/>
          </p:cNvPicPr>
          <p:nvPr/>
        </p:nvPicPr>
        <p:blipFill>
          <a:blip r:embed="rId3"/>
          <a:stretch>
            <a:fillRect/>
          </a:stretch>
        </p:blipFill>
        <p:spPr>
          <a:xfrm>
            <a:off x="1414145" y="1875155"/>
            <a:ext cx="3660775" cy="3518535"/>
          </a:xfrm>
          <a:prstGeom prst="rect">
            <a:avLst/>
          </a:prstGeom>
        </p:spPr>
      </p:pic>
      <p:pic>
        <p:nvPicPr>
          <p:cNvPr id="41" name="图片 40"/>
          <p:cNvPicPr>
            <a:picLocks noChangeAspect="1"/>
          </p:cNvPicPr>
          <p:nvPr/>
        </p:nvPicPr>
        <p:blipFill>
          <a:blip r:embed="rId4"/>
          <a:stretch>
            <a:fillRect/>
          </a:stretch>
        </p:blipFill>
        <p:spPr>
          <a:xfrm>
            <a:off x="5680710" y="2550795"/>
            <a:ext cx="4135755" cy="890905"/>
          </a:xfrm>
          <a:prstGeom prst="rect">
            <a:avLst/>
          </a:prstGeom>
        </p:spPr>
      </p:pic>
      <p:sp>
        <p:nvSpPr>
          <p:cNvPr id="42" name="标题 41"/>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43" name="任意多边形 4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8" name="标题 7"/>
          <p:cNvSpPr/>
          <p:nvPr>
            <p:ph type="ctrTitle"/>
          </p:nvPr>
        </p:nvSpPr>
        <p:spPr/>
        <p:txBody>
          <a:bodyPr/>
          <a:p>
            <a:endParaRPr lang="zh-CN" altLang="en-US"/>
          </a:p>
        </p:txBody>
      </p:sp>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3981</Words>
  <Application>WPS 演示</Application>
  <PresentationFormat>宽屏</PresentationFormat>
  <Paragraphs>187</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方正少儿_GBK</vt:lpstr>
      <vt:lpstr>微软雅黑</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77</cp:revision>
  <dcterms:created xsi:type="dcterms:W3CDTF">2018-09-06T08:46:00Z</dcterms:created>
  <dcterms:modified xsi:type="dcterms:W3CDTF">2018-10-08T03:10:55Z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